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300" r:id="rId4"/>
    <p:sldId id="294" r:id="rId5"/>
    <p:sldId id="295" r:id="rId6"/>
    <p:sldId id="307" r:id="rId7"/>
    <p:sldId id="308" r:id="rId8"/>
    <p:sldId id="297" r:id="rId9"/>
    <p:sldId id="303" r:id="rId10"/>
    <p:sldId id="305" r:id="rId11"/>
    <p:sldId id="304" r:id="rId12"/>
    <p:sldId id="302" r:id="rId13"/>
    <p:sldId id="306" r:id="rId14"/>
    <p:sldId id="270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기범" initials="기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43" autoAdjust="0"/>
    <p:restoredTop sz="87320" autoAdjust="0"/>
  </p:normalViewPr>
  <p:slideViewPr>
    <p:cSldViewPr snapToGrid="0">
      <p:cViewPr varScale="1">
        <p:scale>
          <a:sx n="108" d="100"/>
          <a:sy n="108" d="100"/>
        </p:scale>
        <p:origin x="80" y="82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890B703-0836-499D-9F8D-D18F794AD7C3}" type="datetime1">
              <a:rPr lang="ko-KR" altLang="en-US"/>
              <a:pPr lvl="0">
                <a:defRPr/>
              </a:pPr>
              <a:t>2024-05-02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17CD097A-5759-4135-9984-2451C32C345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8749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773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데이터를 두개의 클러스터로 나누고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클러스터링 결과와 실제 레이블 간의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Binary Cross-Entropy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계산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비디오 특징 벡터 간의 유사성을 기반으로 계산되며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모델이 서로 유사한 비디오 특징을 유사한 방식으로 처리하도록 계산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058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160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455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864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81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756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050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012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190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300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7623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752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8B5A4-07B3-41DA-9CCB-7C269E949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0C7F7C-B063-401C-AD3C-C4E6EEF3F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8C55D4-6E7A-4478-AB73-5D086C0BE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7F28FC-AFF0-488B-B058-30CDFE583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7CE6D8-3DEE-4FFB-B8CC-2590207B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688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39F7A9-8DB3-444F-9F75-A4F8A7CB8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200F34-E229-4A29-B83C-1CAAC613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EB7956-F14D-45BD-B395-7571B8DA2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8FB897-3976-41E6-B994-B0FB14FE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72C38A-D01B-465E-8D2D-161E0C86C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81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F0FA8A1-92BC-4F01-8FF5-1FF539DBF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EAC50B-ABB9-44B0-BC19-93C84E298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E6FEE9-FF6A-4CFE-BBF4-69E12BBF0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D1C18D-0A96-4A4D-B846-55EDEB087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3F683A-6457-4F07-9A5C-3F19FBF7F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580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8ADAA-02B0-4CC0-84EB-33164543A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F555C-B11A-4CD2-AB7D-AD87EF0D6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01D298-F768-494A-A2BE-50590024A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BA98B7-167D-4481-8452-01D4E78D7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303255-F1FE-49A2-AA49-78BAF4C3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343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5F1FA-E30A-4976-AC3B-5537520F6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A782F3-9641-458A-9E1C-410C09BD2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7B526E-F1D5-4459-A794-C1443AAEB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0F613-6860-4CB0-9CDA-BAEF11D5A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B9C12F-D523-4866-B1EF-67EEBEFC4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94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751BD7-9FD1-4E3F-904B-938F46A5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BE2C1A-A65D-4BB2-ADB6-81CE7DCD51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DE7D35-F8A7-4901-B1CF-65E9912E1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2FBA57-6434-44FB-9423-D30B5A0AE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DC378C-63ED-42A6-BCFA-322346143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00351-0349-4B2B-92E5-96C15A87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262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3BD1B-A23A-403A-AFEA-0B1E9653C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ED2CDA-CFC4-4289-AFAD-10EA4A0EE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361F89-323F-4E43-873F-53E2AF852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D1B05C-7FA5-4421-ACC2-03C2D9C47B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A737D7-9CB5-4FEA-98F0-41C68B5F8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D03BDAC-4D1A-4631-8E6E-CF852BE76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AB009F-3A51-409C-818F-8F8BFF767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D4E171-0565-4896-AAA8-0205D1B5A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86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D25FB-38FF-48A6-91CF-76041156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27E0D-6325-407F-930E-B9DA17681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DAC39A-E35E-4FCF-8D91-9978B897B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0782D4-9E3B-41DA-A84D-856ED351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719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D87669A-22E4-45FA-B16A-9E94214EA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877C7B-80A9-4C7E-9BAF-B634EFF03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066F25-6859-4B6B-92AD-58E67BAA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25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AC5B2-B3CF-457E-807C-C961C8056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BE667-EC92-47FB-81D0-7E9DF5ECF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D5D97F-1350-4ED4-869A-619E6C933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23BECC-D6B2-4220-85BD-797D49937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5FDD9A-43ED-47A2-ADD3-0107CCCF1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27098A-D18F-443A-B5E1-FB71623E8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805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FF874-BBCA-487F-9F18-6DBA15E09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479D7B-BB6B-4B8E-A19F-E861E42708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E1B071-A4EB-416D-B0BF-A3B4FF16D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012D8C-1522-4FCC-834C-219ED2F74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0DE660-5208-4B5D-9406-7D72313FD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D24371-6AB6-42F1-94B0-F935113C5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540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28F7479-FF21-4222-8806-3F2AD9E1D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68B93F-0090-48BA-9EE3-65ED9FE52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A37ED6-AADE-4BAA-AC44-22E3457CF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425AB-0F5E-4B1B-A3F7-CE19EA6D8895}" type="datetimeFigureOut">
              <a:rPr lang="ko-KR" altLang="en-US" smtClean="0"/>
              <a:t>2024-05-02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9F95C2-CB16-4068-BEBA-57941DC54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D01924-8D57-4023-B845-DB4F12ED3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701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8ED5B06-90F0-4CF4-AE7C-A13AB71034B4}"/>
              </a:ext>
            </a:extLst>
          </p:cNvPr>
          <p:cNvSpPr/>
          <p:nvPr/>
        </p:nvSpPr>
        <p:spPr>
          <a:xfrm>
            <a:off x="6858000" y="1"/>
            <a:ext cx="5334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304094-1B3C-45E9-BDE7-1F16E590A7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78052" y="1187933"/>
            <a:ext cx="5267393" cy="2387600"/>
          </a:xfrm>
        </p:spPr>
        <p:txBody>
          <a:bodyPr>
            <a:noAutofit/>
          </a:bodyPr>
          <a:lstStyle/>
          <a:p>
            <a:r>
              <a:rPr lang="en-US" altLang="ko-KR" sz="3600" i="1" dirty="0">
                <a:latin typeface="Georgia" panose="02040502050405020303" pitchFamily="18" charset="0"/>
              </a:rPr>
              <a:t>Unsupervised Semantic Segmentation by Distilling Features Correspondences</a:t>
            </a:r>
            <a:endParaRPr lang="ko-KR" altLang="en-US" sz="3600" i="1" dirty="0">
              <a:latin typeface="Georgia" panose="02040502050405020303" pitchFamily="18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B156B5-7A44-45F1-9823-76506987A1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5210" y="3575533"/>
            <a:ext cx="4665962" cy="1187932"/>
          </a:xfrm>
        </p:spPr>
        <p:txBody>
          <a:bodyPr>
            <a:normAutofit/>
          </a:bodyPr>
          <a:lstStyle/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Paper review</a:t>
            </a: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0FB941B4-70D7-4C54-BB7F-26210ED71985}"/>
              </a:ext>
            </a:extLst>
          </p:cNvPr>
          <p:cNvSpPr txBox="1">
            <a:spLocks/>
          </p:cNvSpPr>
          <p:nvPr/>
        </p:nvSpPr>
        <p:spPr>
          <a:xfrm>
            <a:off x="7215210" y="5369167"/>
            <a:ext cx="4665962" cy="1187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Georgia" panose="02040502050405020303" pitchFamily="18" charset="0"/>
              </a:rPr>
              <a:t>Gibeom</a:t>
            </a:r>
            <a:r>
              <a:rPr lang="en-US" altLang="ko-KR" sz="1800" dirty="0">
                <a:latin typeface="Georgia" panose="02040502050405020303" pitchFamily="18" charset="0"/>
              </a:rPr>
              <a:t> Kim (UST)</a:t>
            </a:r>
          </a:p>
        </p:txBody>
      </p:sp>
    </p:spTree>
    <p:extLst>
      <p:ext uri="{BB962C8B-B14F-4D97-AF65-F5344CB8AC3E}">
        <p14:creationId xmlns:p14="http://schemas.microsoft.com/office/powerpoint/2010/main" val="422709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BA3D9FB-F06F-430C-B1CE-116C1F941B1D}"/>
              </a:ext>
            </a:extLst>
          </p:cNvPr>
          <p:cNvSpPr txBox="1">
            <a:spLocks/>
          </p:cNvSpPr>
          <p:nvPr/>
        </p:nvSpPr>
        <p:spPr>
          <a:xfrm>
            <a:off x="5684520" y="1362074"/>
            <a:ext cx="5969000" cy="527579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ea"/>
              <a:buAutoNum type="circleNumDbPlain" startAt="3"/>
            </a:pPr>
            <a:r>
              <a:rPr lang="en-US" altLang="ko-KR" dirty="0">
                <a:latin typeface="Georgia" panose="02040502050405020303" pitchFamily="18" charset="0"/>
              </a:rPr>
              <a:t>Train with ambiguous set</a:t>
            </a:r>
          </a:p>
          <a:p>
            <a:pPr marL="0" indent="0">
              <a:buNone/>
            </a:pPr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Divide snippets to two cluster by using cluster head </a:t>
            </a:r>
            <a:r>
              <a:rPr lang="en-US" altLang="ko-KR" i="1" dirty="0">
                <a:latin typeface="Georgia" panose="02040502050405020303" pitchFamily="18" charset="0"/>
              </a:rPr>
              <a:t>g</a:t>
            </a:r>
            <a:r>
              <a:rPr lang="en-US" altLang="ko-KR" dirty="0">
                <a:latin typeface="Georgia" panose="02040502050405020303" pitchFamily="18" charset="0"/>
              </a:rPr>
              <a:t>.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Extract feature by using pretrained model(</a:t>
            </a:r>
            <a:r>
              <a:rPr lang="el-GR" altLang="ko-KR" dirty="0">
                <a:latin typeface="Georgia" panose="02040502050405020303" pitchFamily="18" charset="0"/>
              </a:rPr>
              <a:t>θ</a:t>
            </a:r>
            <a:r>
              <a:rPr lang="en-US" altLang="ko-KR" dirty="0">
                <a:latin typeface="Georgia" panose="02040502050405020303" pitchFamily="18" charset="0"/>
              </a:rPr>
              <a:t>, e.g. X-CLIP)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Calculate the confidence of the snippets by using anomaly head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Update the model with binary cross entropy loss of confidence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endParaRPr lang="en-US" altLang="ko-KR" dirty="0">
              <a:latin typeface="Georgia" panose="02040502050405020303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C808DF-7ABF-451A-A3A1-A5BC2EEA66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8" r="51349"/>
          <a:stretch/>
        </p:blipFill>
        <p:spPr>
          <a:xfrm>
            <a:off x="616200" y="1584960"/>
            <a:ext cx="4747260" cy="453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87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Conclusion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BA3D9FB-F06F-430C-B1CE-116C1F941B1D}"/>
              </a:ext>
            </a:extLst>
          </p:cNvPr>
          <p:cNvSpPr txBox="1">
            <a:spLocks/>
          </p:cNvSpPr>
          <p:nvPr/>
        </p:nvSpPr>
        <p:spPr>
          <a:xfrm>
            <a:off x="838200" y="1362074"/>
            <a:ext cx="5969000" cy="527579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Georgia" panose="02040502050405020303" pitchFamily="18" charset="0"/>
              </a:rPr>
              <a:t>Red circle: Confident Set</a:t>
            </a:r>
          </a:p>
          <a:p>
            <a:r>
              <a:rPr lang="en-US" altLang="ko-KR" dirty="0">
                <a:latin typeface="Georgia" panose="02040502050405020303" pitchFamily="18" charset="0"/>
              </a:rPr>
              <a:t>Blue circle: Ambiguous Set</a:t>
            </a:r>
          </a:p>
          <a:p>
            <a:r>
              <a:rPr lang="ko-KR" altLang="en-US" dirty="0">
                <a:latin typeface="Georgia" panose="02040502050405020303" pitchFamily="18" charset="0"/>
              </a:rPr>
              <a:t>●</a:t>
            </a:r>
            <a:r>
              <a:rPr lang="pt-BR" altLang="ko-KR" dirty="0">
                <a:latin typeface="Georgia" panose="02040502050405020303" pitchFamily="18" charset="0"/>
              </a:rPr>
              <a:t> : Normal sample</a:t>
            </a:r>
          </a:p>
          <a:p>
            <a:r>
              <a:rPr lang="ko-KR" altLang="en-US" dirty="0">
                <a:latin typeface="Georgia" panose="02040502050405020303" pitchFamily="18" charset="0"/>
              </a:rPr>
              <a:t>▲ </a:t>
            </a:r>
            <a:r>
              <a:rPr lang="pt-BR" altLang="ko-KR" dirty="0">
                <a:latin typeface="Georgia" panose="02040502050405020303" pitchFamily="18" charset="0"/>
              </a:rPr>
              <a:t>: Abnormal sample</a:t>
            </a:r>
          </a:p>
          <a:p>
            <a:r>
              <a:rPr lang="pt-BR" altLang="ko-KR" dirty="0">
                <a:latin typeface="Georgia" panose="02040502050405020303" pitchFamily="18" charset="0"/>
              </a:rPr>
              <a:t>Gray instances : Failure cases</a:t>
            </a:r>
          </a:p>
          <a:p>
            <a:endParaRPr lang="pt-BR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Red line : The classifier trained under MIL</a:t>
            </a:r>
          </a:p>
          <a:p>
            <a:r>
              <a:rPr lang="en-US" altLang="ko-KR" dirty="0">
                <a:latin typeface="Georgia" panose="02040502050405020303" pitchFamily="18" charset="0"/>
              </a:rPr>
              <a:t>Blue line : Ambiguous snippets clustering</a:t>
            </a:r>
          </a:p>
          <a:p>
            <a:r>
              <a:rPr lang="en-US" altLang="ko-KR" dirty="0">
                <a:latin typeface="Georgia" panose="02040502050405020303" pitchFamily="18" charset="0"/>
              </a:rPr>
              <a:t>Black line : The invariant classifier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9765C99-C5C5-4DDC-A58F-E5FC90CF7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051" y="2357967"/>
            <a:ext cx="46005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958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Conclusion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C249872-4CE4-4458-BC5B-9636C7BCD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Georgia" panose="02040502050405020303" pitchFamily="18" charset="0"/>
              </a:rPr>
              <a:t>Shows better result than current state-of-the-art methods on UCF-Crime and TAD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Models that improve on the biased approach of learning only normal/non-normal snippets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Remove context bias by separating unsupervised clusters from ambiguous snippets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The method of unsupervised clusters in ambiguous snippets might be used for various tasks.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54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Conclusion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96CA94-77E9-4380-B44B-4AD7FB4E3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76" y="1493144"/>
            <a:ext cx="6009415" cy="49855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64356C-1787-477C-A4F8-8C188A92B2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1775" y="2146445"/>
            <a:ext cx="5010849" cy="40010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AC192F5-9F0C-4266-8055-226FE9A849ED}"/>
              </a:ext>
            </a:extLst>
          </p:cNvPr>
          <p:cNvSpPr/>
          <p:nvPr/>
        </p:nvSpPr>
        <p:spPr>
          <a:xfrm>
            <a:off x="8243147" y="5791200"/>
            <a:ext cx="3325706" cy="2641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702BBC6-7E9D-45F8-B5FE-676579447112}"/>
              </a:ext>
            </a:extLst>
          </p:cNvPr>
          <p:cNvSpPr/>
          <p:nvPr/>
        </p:nvSpPr>
        <p:spPr>
          <a:xfrm>
            <a:off x="339376" y="4704079"/>
            <a:ext cx="2159984" cy="18254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035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313114F-054B-4C61-802F-B24C61596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Georgia" panose="02040502050405020303" pitchFamily="18" charset="0"/>
              </a:rPr>
              <a:t>Thank you</a:t>
            </a:r>
            <a:endParaRPr lang="ko-KR" alt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504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FDCC6DD-0921-4BE7-9CD5-77D5E386700C}"/>
              </a:ext>
            </a:extLst>
          </p:cNvPr>
          <p:cNvSpPr/>
          <p:nvPr/>
        </p:nvSpPr>
        <p:spPr>
          <a:xfrm>
            <a:off x="0" y="0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732" y="0"/>
            <a:ext cx="10515600" cy="1145885"/>
          </a:xfrm>
        </p:spPr>
        <p:txBody>
          <a:bodyPr/>
          <a:lstStyle/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Index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48F01B7A-7B1A-44DB-BD8C-14C2DE01E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altLang="ko-KR" dirty="0"/>
              <a:t>Paper abstract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1-1. Optical flow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1-2. Correlation layer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1-3. correlation volume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dirty="0"/>
              <a:t>Model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dirty="0"/>
              <a:t>Conclusion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938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FDCC6DD-0921-4BE7-9CD5-77D5E386700C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732" y="0"/>
            <a:ext cx="10515600" cy="1145885"/>
          </a:xfrm>
        </p:spPr>
        <p:txBody>
          <a:bodyPr/>
          <a:lstStyle/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1. Paper abstract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B1168F5-E787-4FCD-808B-FF2F08EB4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 lnSpcReduction="10000"/>
          </a:bodyPr>
          <a:lstStyle/>
          <a:p>
            <a:r>
              <a:rPr lang="en-US" altLang="ko-KR" dirty="0">
                <a:latin typeface="Georgia" panose="02040502050405020303" pitchFamily="18" charset="0"/>
              </a:rPr>
              <a:t>Deep learning architecture for Unsupervised semantic segmentation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Extract feature from the images by using pretrained model, and transfer to segmentation head. Segmentation head 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Also ambiguous set is clustered into two dataset.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During training, similar datasets are trained to produce similar outputs, while different snippets yield different outputs.</a:t>
            </a:r>
          </a:p>
        </p:txBody>
      </p:sp>
    </p:spTree>
    <p:extLst>
      <p:ext uri="{BB962C8B-B14F-4D97-AF65-F5344CB8AC3E}">
        <p14:creationId xmlns:p14="http://schemas.microsoft.com/office/powerpoint/2010/main" val="3877891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46213B-A525-4A24-BD1E-1EA94EB87EF0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FBCD949-31FF-4A62-97F9-D70FC50C5F0F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1-1. Optical flow</a:t>
            </a:r>
          </a:p>
        </p:txBody>
      </p:sp>
      <p:pic>
        <p:nvPicPr>
          <p:cNvPr id="5" name="Picture 2" descr="Drawing">
            <a:extLst>
              <a:ext uri="{FF2B5EF4-FFF2-40B4-BE49-F238E27FC236}">
                <a16:creationId xmlns:a16="http://schemas.microsoft.com/office/drawing/2014/main" id="{3958CFE1-C41A-4106-BBE9-E81ADE4A3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27" y="1941899"/>
            <a:ext cx="5820573" cy="4053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rawing">
            <a:extLst>
              <a:ext uri="{FF2B5EF4-FFF2-40B4-BE49-F238E27FC236}">
                <a16:creationId xmlns:a16="http://schemas.microsoft.com/office/drawing/2014/main" id="{A0F25AB1-55B8-4226-9F13-C6F810D9D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458" y="2622279"/>
            <a:ext cx="5254266" cy="310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rawing">
            <a:extLst>
              <a:ext uri="{FF2B5EF4-FFF2-40B4-BE49-F238E27FC236}">
                <a16:creationId xmlns:a16="http://schemas.microsoft.com/office/drawing/2014/main" id="{37F8422D-FC37-478F-8BD0-0A45AA368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857" y="2460687"/>
            <a:ext cx="5610286" cy="301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251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A726709-6BA9-4DE9-BFF4-9EB1E6A51D86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162247A-0DEE-4BA3-AA5A-880FC753F8F5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1-2. Correlation layer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2EAB9CE-F9C0-4EE8-8BC7-56123838B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459" y="1258481"/>
            <a:ext cx="8709291" cy="494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C5E989A-264F-4E1C-8D84-63B646127B1A}"/>
              </a:ext>
            </a:extLst>
          </p:cNvPr>
          <p:cNvSpPr/>
          <p:nvPr/>
        </p:nvSpPr>
        <p:spPr>
          <a:xfrm>
            <a:off x="3763788" y="3429000"/>
            <a:ext cx="1846498" cy="24113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81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A726709-6BA9-4DE9-BFF4-9EB1E6A51D86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162247A-0DEE-4BA3-AA5A-880FC753F8F5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1-2. Correlation layer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9AAFF72-9A75-4FF2-B582-900991C3A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594" y="2532984"/>
            <a:ext cx="6396376" cy="321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F60E958-7E61-41C9-841C-A080A1BC67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000" y="2107546"/>
            <a:ext cx="4235668" cy="71123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내용 개체 틀 2">
                <a:extLst>
                  <a:ext uri="{FF2B5EF4-FFF2-40B4-BE49-F238E27FC236}">
                    <a16:creationId xmlns:a16="http://schemas.microsoft.com/office/drawing/2014/main" id="{F143159E-2AE1-4C39-A598-8B51C5B105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5332" y="3151731"/>
                <a:ext cx="4150336" cy="2799526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: feature map of image 1 and image 2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: pixel positions in the feature maps</a:t>
                </a:r>
              </a:p>
              <a:p>
                <a:r>
                  <a:rPr lang="en-US" altLang="ko-KR" sz="1400" dirty="0">
                    <a:latin typeface="Georgia" panose="02040502050405020303" pitchFamily="18" charset="0"/>
                  </a:rPr>
                  <a:t>o: The offset vector, which represents changes in position within the local patch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ko-KR" sz="1400" dirty="0">
                  <a:latin typeface="Georgia" panose="02040502050405020303" pitchFamily="18" charset="0"/>
                </a:endParaRPr>
              </a:p>
              <a:p>
                <a:r>
                  <a:rPr lang="en-US" altLang="ko-KR" sz="1400" dirty="0">
                    <a:latin typeface="Georgia" panose="02040502050405020303" pitchFamily="18" charset="0"/>
                  </a:rPr>
                  <a:t>K: The size of the patch, defined as K=2k+1. This indicates that the patch extends k pixels from the center point.</a:t>
                </a:r>
              </a:p>
              <a:p>
                <a:r>
                  <a:rPr lang="en-US" altLang="ko-KR" sz="1400" dirty="0">
                    <a:latin typeface="Georgia" panose="02040502050405020303" pitchFamily="18" charset="0"/>
                  </a:rPr>
                  <a:t>D: The neighborhood size based on the maximum displacement </a:t>
                </a:r>
                <a:r>
                  <a:rPr lang="ko-KR" altLang="en-US" sz="1400" dirty="0">
                    <a:latin typeface="Georgia" panose="02040502050405020303" pitchFamily="18" charset="0"/>
                  </a:rPr>
                  <a:t>𝑑</a:t>
                </a:r>
                <a:endParaRPr lang="en-US" altLang="ko-KR" sz="1400" dirty="0">
                  <a:latin typeface="Georgia" panose="02040502050405020303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): correlation score between two feature maps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 at positions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 and 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. This means similarity between patches.</a:t>
                </a:r>
              </a:p>
            </p:txBody>
          </p:sp>
        </mc:Choice>
        <mc:Fallback>
          <p:sp>
            <p:nvSpPr>
              <p:cNvPr id="9" name="내용 개체 틀 2">
                <a:extLst>
                  <a:ext uri="{FF2B5EF4-FFF2-40B4-BE49-F238E27FC236}">
                    <a16:creationId xmlns:a16="http://schemas.microsoft.com/office/drawing/2014/main" id="{F143159E-2AE1-4C39-A598-8B51C5B105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5332" y="3151731"/>
                <a:ext cx="4150336" cy="2799526"/>
              </a:xfrm>
              <a:blipFill>
                <a:blip r:embed="rId6"/>
                <a:stretch>
                  <a:fillRect l="-294" t="-2179" r="-294" b="-13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78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A726709-6BA9-4DE9-BFF4-9EB1E6A51D86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162247A-0DEE-4BA3-AA5A-880FC753F8F5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1-3. Correlation volume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DEACB59-1BD9-4C76-B853-FAC54C56C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1275"/>
            <a:ext cx="12192000" cy="211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55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51943C-5E67-4520-8304-4A505ACA50AF}"/>
              </a:ext>
            </a:extLst>
          </p:cNvPr>
          <p:cNvSpPr/>
          <p:nvPr/>
        </p:nvSpPr>
        <p:spPr>
          <a:xfrm>
            <a:off x="3312160" y="6259156"/>
            <a:ext cx="2120053" cy="4938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EDE7DC-B316-4183-835B-E595BE483C76}"/>
              </a:ext>
            </a:extLst>
          </p:cNvPr>
          <p:cNvSpPr/>
          <p:nvPr/>
        </p:nvSpPr>
        <p:spPr>
          <a:xfrm>
            <a:off x="2949786" y="6506104"/>
            <a:ext cx="2120053" cy="3479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D536B35-9376-4E9F-8007-9FDED1A1FA7F}"/>
              </a:ext>
            </a:extLst>
          </p:cNvPr>
          <p:cNvSpPr/>
          <p:nvPr/>
        </p:nvSpPr>
        <p:spPr>
          <a:xfrm>
            <a:off x="220133" y="6506104"/>
            <a:ext cx="2120053" cy="3479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AC4E05-0CEC-4221-A04F-251737F64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761" y="1864617"/>
            <a:ext cx="10268478" cy="454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36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BA3D9FB-F06F-430C-B1CE-116C1F941B1D}"/>
              </a:ext>
            </a:extLst>
          </p:cNvPr>
          <p:cNvSpPr txBox="1">
            <a:spLocks/>
          </p:cNvSpPr>
          <p:nvPr/>
        </p:nvSpPr>
        <p:spPr>
          <a:xfrm>
            <a:off x="838200" y="1362074"/>
            <a:ext cx="5969000" cy="5275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ea"/>
              <a:buAutoNum type="circleNumDbPlain" startAt="2"/>
            </a:pPr>
            <a:r>
              <a:rPr lang="en-US" altLang="ko-KR" dirty="0">
                <a:latin typeface="Georgia" panose="02040502050405020303" pitchFamily="18" charset="0"/>
              </a:rPr>
              <a:t>Train with confidence set</a:t>
            </a:r>
          </a:p>
          <a:p>
            <a:pPr marL="0" indent="0">
              <a:buNone/>
            </a:pPr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Extract feature by using pretrained model(</a:t>
            </a:r>
            <a:r>
              <a:rPr lang="el-GR" altLang="ko-KR" dirty="0">
                <a:latin typeface="Georgia" panose="02040502050405020303" pitchFamily="18" charset="0"/>
              </a:rPr>
              <a:t>θ</a:t>
            </a:r>
            <a:r>
              <a:rPr lang="en-US" altLang="ko-KR" dirty="0">
                <a:latin typeface="Georgia" panose="02040502050405020303" pitchFamily="18" charset="0"/>
              </a:rPr>
              <a:t>, e.g. X-CLIP)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Calculate the confidence of the snippets by using anomaly head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Update the model with binary cross entropy loss of confidence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endParaRPr lang="en-US" altLang="ko-KR" dirty="0">
              <a:latin typeface="Georgia" panose="02040502050405020303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C808DF-7ABF-451A-A3A1-A5BC2EEA66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722"/>
          <a:stretch/>
        </p:blipFill>
        <p:spPr>
          <a:xfrm>
            <a:off x="6918286" y="1584960"/>
            <a:ext cx="5002780" cy="453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75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3816</TotalTime>
  <Words>458</Words>
  <Application>Microsoft Office PowerPoint</Application>
  <PresentationFormat>와이드스크린</PresentationFormat>
  <Paragraphs>90</Paragraphs>
  <Slides>14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맑은 고딕</vt:lpstr>
      <vt:lpstr>Arial</vt:lpstr>
      <vt:lpstr>Cambria Math</vt:lpstr>
      <vt:lpstr>Georgia</vt:lpstr>
      <vt:lpstr>Office 테마</vt:lpstr>
      <vt:lpstr>Unsupervised Semantic Segmentation by Distilling Features Correspondences</vt:lpstr>
      <vt:lpstr>Index</vt:lpstr>
      <vt:lpstr>1. Paper abstract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End-to-end weakly-supervised semantic alignment</dc:title>
  <dc:creator>USER</dc:creator>
  <cp:lastModifiedBy>USER</cp:lastModifiedBy>
  <cp:revision>344</cp:revision>
  <dcterms:created xsi:type="dcterms:W3CDTF">2023-09-03T23:41:12Z</dcterms:created>
  <dcterms:modified xsi:type="dcterms:W3CDTF">2024-05-03T04:26:33Z</dcterms:modified>
  <cp:version/>
</cp:coreProperties>
</file>